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2" r:id="rId4"/>
    <p:sldId id="303" r:id="rId5"/>
    <p:sldId id="304" r:id="rId6"/>
    <p:sldId id="264" r:id="rId7"/>
    <p:sldId id="313" r:id="rId8"/>
    <p:sldId id="258" r:id="rId9"/>
    <p:sldId id="259" r:id="rId10"/>
    <p:sldId id="260" r:id="rId11"/>
    <p:sldId id="305" r:id="rId12"/>
    <p:sldId id="261" r:id="rId13"/>
    <p:sldId id="262" r:id="rId14"/>
    <p:sldId id="306" r:id="rId15"/>
    <p:sldId id="263" r:id="rId16"/>
    <p:sldId id="314" r:id="rId17"/>
    <p:sldId id="315" r:id="rId18"/>
    <p:sldId id="316" r:id="rId19"/>
    <p:sldId id="317" r:id="rId20"/>
    <p:sldId id="265" r:id="rId21"/>
    <p:sldId id="266" r:id="rId22"/>
    <p:sldId id="267" r:id="rId23"/>
    <p:sldId id="30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308" r:id="rId42"/>
    <p:sldId id="309" r:id="rId43"/>
    <p:sldId id="310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311" r:id="rId53"/>
    <p:sldId id="31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3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98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2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1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A97F-CA79-48FC-A851-941728579AD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4816-33F1-421D-84EA-7D88D685B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E5CD8-FE58-4C6F-81BA-4AC8B11BE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900" y="165101"/>
            <a:ext cx="7772400" cy="1223963"/>
          </a:xfrm>
        </p:spPr>
        <p:txBody>
          <a:bodyPr>
            <a:normAutofit/>
          </a:bodyPr>
          <a:lstStyle/>
          <a:p>
            <a:pPr algn="r"/>
            <a:r>
              <a:rPr lang="en-US" altLang="ko-KR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4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395937-9627-47E7-B28C-E5DE64E7F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7800" y="1722438"/>
            <a:ext cx="1206500" cy="449262"/>
          </a:xfrm>
        </p:spPr>
        <p:txBody>
          <a:bodyPr/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지우연</a:t>
            </a:r>
          </a:p>
        </p:txBody>
      </p:sp>
    </p:spTree>
    <p:extLst>
      <p:ext uri="{BB962C8B-B14F-4D97-AF65-F5344CB8AC3E}">
        <p14:creationId xmlns:p14="http://schemas.microsoft.com/office/powerpoint/2010/main" val="24250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67671"/>
              </p:ext>
            </p:extLst>
          </p:nvPr>
        </p:nvGraphicFramePr>
        <p:xfrm>
          <a:off x="779417" y="1144181"/>
          <a:ext cx="1063316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212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261466"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/violence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crime_de.html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option_dict1,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option_dict2,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column_index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/rape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5733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/theft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705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/robbery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483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/murder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78914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violence_arr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rape_arr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14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theft_arr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202083"/>
                  </a:ext>
                </a:extLst>
              </a:tr>
              <a:tr h="261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robbery_arr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26130"/>
                  </a:ext>
                </a:extLst>
              </a:tr>
              <a:tr h="262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murder_arr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4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5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13345"/>
              </p:ext>
            </p:extLst>
          </p:nvPr>
        </p:nvGraphicFramePr>
        <p:xfrm>
          <a:off x="779417" y="2650057"/>
          <a:ext cx="10633165" cy="1557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2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1986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19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kind, 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1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7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896"/>
              </p:ext>
            </p:extLst>
          </p:nvPr>
        </p:nvGraphicFramePr>
        <p:xfrm>
          <a:off x="235131" y="1144181"/>
          <a:ext cx="11721740" cy="5528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06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058092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76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/abroad, 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62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national_status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  <a:p>
                      <a:pPr latinLnBrk="1"/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status.html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update_status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417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/covid/update_status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716037"/>
                  </a:ext>
                </a:extLst>
              </a:tr>
              <a:tr h="56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age_gender.html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update_age_gender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/covid/update_age_gender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94410"/>
                  </a:ext>
                </a:extLst>
              </a:tr>
              <a:tr h="68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abroad.html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rows, 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update_abroad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507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/covid/update_abroad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date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40700"/>
                  </a:ext>
                </a:extLst>
              </a:tr>
              <a:tr h="54755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/visual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regions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2223"/>
                  </a:ext>
                </a:extLst>
              </a:tr>
              <a:tr h="43597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district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visual_res.html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2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/carto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28307"/>
              </p:ext>
            </p:extLst>
          </p:nvPr>
        </p:nvGraphicFramePr>
        <p:xfrm>
          <a:off x="235130" y="2189210"/>
          <a:ext cx="11721740" cy="307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pop_crisis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crisis_area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pop_cri.html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option,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/carto/coffee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csv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coffee_res.html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carto,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top10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2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/crawl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39932"/>
              </p:ext>
            </p:extLst>
          </p:nvPr>
        </p:nvGraphicFramePr>
        <p:xfrm>
          <a:off x="235130" y="2189210"/>
          <a:ext cx="11721740" cy="169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37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243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/crawl/chart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chart.html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bugs, melon,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genie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3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/cloud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808"/>
              </p:ext>
            </p:extLst>
          </p:nvPr>
        </p:nvGraphicFramePr>
        <p:xfrm>
          <a:off x="235130" y="2190636"/>
          <a:ext cx="11721740" cy="2682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36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469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4567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create_wc.html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575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crisis_ratio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lang, txt, mask,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stopwords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wc_result.html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32353"/>
                  </a:ext>
                </a:extLst>
              </a:tr>
              <a:tr h="61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/cloud/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sports_keyword.html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3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/class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53761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/class/cancer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cancer_res.html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result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5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upcls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108650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upcls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mnist_res.html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10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regre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92015"/>
              </p:ext>
            </p:extLst>
          </p:nvPr>
        </p:nvGraphicFramePr>
        <p:xfrm>
          <a:off x="235130" y="2189210"/>
          <a:ext cx="11721740" cy="23334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regre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/iris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index, feature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iris_res.html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pred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index, X,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feature,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ft_name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5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9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clust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6042"/>
              </p:ext>
            </p:extLst>
          </p:nvPr>
        </p:nvGraphicFramePr>
        <p:xfrm>
          <a:off x="235130" y="2189210"/>
          <a:ext cx="11721740" cy="2165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13870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632141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2011327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551576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35567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558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52541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</a:t>
                      </a:r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9743"/>
                  </a:ext>
                </a:extLst>
              </a:tr>
              <a:tr h="56320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covid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update_age_g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&lt;date&gt;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file, 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clust_res.html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 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n_cluster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8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8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97ED96-E094-4EB4-B2B6-13D44C9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7" y="2512219"/>
            <a:ext cx="3506020" cy="1852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0C557-A122-46B3-8786-48EC834C9282}"/>
              </a:ext>
            </a:extLst>
          </p:cNvPr>
          <p:cNvSpPr txBox="1"/>
          <p:nvPr/>
        </p:nvSpPr>
        <p:spPr>
          <a:xfrm>
            <a:off x="5984603" y="2529432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광역시도별 코로나 현황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해외 현황</a:t>
            </a:r>
          </a:p>
        </p:txBody>
      </p:sp>
    </p:spTree>
    <p:extLst>
      <p:ext uri="{BB962C8B-B14F-4D97-AF65-F5344CB8AC3E}">
        <p14:creationId xmlns:p14="http://schemas.microsoft.com/office/powerpoint/2010/main" val="22827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3C72-16FF-4102-9362-0A8CE778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55345-1314-4959-90EE-E71C21A38AF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16712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74ADF-DD67-441A-89A6-6A36A58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2DD3A-A3F4-41F3-8432-DA32A5CB9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EA06-5E01-4975-B0B5-F7889389C3A7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공원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94127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0A0E75-2577-4189-A39E-57F44725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0C73D-2327-4EAF-8E6F-75D6F9B33270}"/>
              </a:ext>
            </a:extLst>
          </p:cNvPr>
          <p:cNvSpPr txBox="1"/>
          <p:nvPr/>
        </p:nvSpPr>
        <p:spPr>
          <a:xfrm>
            <a:off x="553674" y="1543466"/>
            <a:ext cx="128351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 정보 입력 후</a:t>
            </a:r>
          </a:p>
        </p:txBody>
      </p:sp>
    </p:spTree>
    <p:extLst>
      <p:ext uri="{BB962C8B-B14F-4D97-AF65-F5344CB8AC3E}">
        <p14:creationId xmlns:p14="http://schemas.microsoft.com/office/powerpoint/2010/main" val="34286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1DB4B-84A2-4E02-87F9-8DAB6FDF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8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1F387BD-D644-4390-AA26-85E4B8A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5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02098A-C455-480A-868E-8B7A3057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CBC31-09E8-49FB-B461-1839C402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7522C-F2A3-4B65-B13E-CA0A60D7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3D2A7D-4216-4C50-B3B8-A0E831E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A478-4324-4711-8C25-DA71454D55F1}"/>
              </a:ext>
            </a:extLst>
          </p:cNvPr>
          <p:cNvSpPr txBox="1"/>
          <p:nvPr/>
        </p:nvSpPr>
        <p:spPr>
          <a:xfrm>
            <a:off x="553673" y="1543466"/>
            <a:ext cx="144290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상세 보기 클릭 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발생율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76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553513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age_gender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B0736D-2C8D-4783-A429-0D0A03158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8864"/>
              </p:ext>
            </p:extLst>
          </p:nvPr>
        </p:nvGraphicFramePr>
        <p:xfrm>
          <a:off x="3196206" y="1755524"/>
          <a:ext cx="5799588" cy="334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488">
                  <a:extLst>
                    <a:ext uri="{9D8B030D-6E8A-4147-A177-3AD203B41FA5}">
                      <a16:colId xmlns:a16="http://schemas.microsoft.com/office/drawing/2014/main" val="815021925"/>
                    </a:ext>
                  </a:extLst>
                </a:gridCol>
                <a:gridCol w="839234">
                  <a:extLst>
                    <a:ext uri="{9D8B030D-6E8A-4147-A177-3AD203B41FA5}">
                      <a16:colId xmlns:a16="http://schemas.microsoft.com/office/drawing/2014/main" val="1132132106"/>
                    </a:ext>
                  </a:extLst>
                </a:gridCol>
                <a:gridCol w="1289556">
                  <a:extLst>
                    <a:ext uri="{9D8B030D-6E8A-4147-A177-3AD203B41FA5}">
                      <a16:colId xmlns:a16="http://schemas.microsoft.com/office/drawing/2014/main" val="2608434661"/>
                    </a:ext>
                  </a:extLst>
                </a:gridCol>
                <a:gridCol w="2282310">
                  <a:extLst>
                    <a:ext uri="{9D8B030D-6E8A-4147-A177-3AD203B41FA5}">
                      <a16:colId xmlns:a16="http://schemas.microsoft.com/office/drawing/2014/main" val="869391094"/>
                    </a:ext>
                  </a:extLst>
                </a:gridCol>
              </a:tblGrid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4912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56883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4266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confRate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535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criRate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치명률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51399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08928"/>
                  </a:ext>
                </a:extLst>
              </a:tr>
              <a:tr h="47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비중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9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6B09D19-B6E8-4713-8805-D8ADFF15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5AFB2-DF40-4F34-9B2A-C3EC14788ADD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검거율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9808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2C8D-B5E9-4D2E-AD63-9CFAB206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2987E-B03A-4AAC-9813-BC1120B0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03F41-3A11-422B-B8A2-9474D04FE12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067706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88480-CCD1-46E9-A71F-B4FD653F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85F41-3495-4715-A59D-D383D1C1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59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2A71E-60BE-4378-96B1-CC26E3A6A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6E99-DBB3-4EFC-A250-724DB625D18A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214095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0625F-0DF7-4BDB-BD45-3B812908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A721E-6F13-4FD1-9D5A-00D84D6A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EB578B-6B86-45F1-BFF3-A3CBB07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2ECAD-D1BD-40D1-BE19-F25B272F7DFE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날짜 선택</a:t>
            </a:r>
          </a:p>
        </p:txBody>
      </p:sp>
    </p:spTree>
    <p:extLst>
      <p:ext uri="{BB962C8B-B14F-4D97-AF65-F5344CB8AC3E}">
        <p14:creationId xmlns:p14="http://schemas.microsoft.com/office/powerpoint/2010/main" val="3145544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EDDD0-C7C0-4771-9357-9BC3B7D3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427677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covid_status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ABA34-7391-4311-B59A-D13D5854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4778"/>
              </p:ext>
            </p:extLst>
          </p:nvPr>
        </p:nvGraphicFramePr>
        <p:xfrm>
          <a:off x="3081556" y="1574800"/>
          <a:ext cx="6028888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609">
                  <a:extLst>
                    <a:ext uri="{9D8B030D-6E8A-4147-A177-3AD203B41FA5}">
                      <a16:colId xmlns:a16="http://schemas.microsoft.com/office/drawing/2014/main" val="31967596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569936234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991826126"/>
                    </a:ext>
                  </a:extLst>
                </a:gridCol>
                <a:gridCol w="2894202">
                  <a:extLst>
                    <a:ext uri="{9D8B030D-6E8A-4147-A177-3AD203B41FA5}">
                      <a16:colId xmlns:a16="http://schemas.microsoft.com/office/drawing/2014/main" val="4048646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region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def_cnts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local_occ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국내발생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4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over_flow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해외유입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inc_decs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전일 대비 </a:t>
                      </a:r>
                      <a:r>
                        <a:rPr lang="ko-KR" altLang="en-US" dirty="0" err="1"/>
                        <a:t>확진자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death_cnts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isol_clr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4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isol_ing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격리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5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qur_rates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만명 당 발생률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83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0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9613F-371E-4933-9228-ABF4154F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8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43DE8C-ADA9-4AAC-88AB-621BCF96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9F137-3657-476B-91E5-A3C8BFE27D90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수도권 추이</a:t>
            </a:r>
          </a:p>
        </p:txBody>
      </p:sp>
    </p:spTree>
    <p:extLst>
      <p:ext uri="{BB962C8B-B14F-4D97-AF65-F5344CB8AC3E}">
        <p14:creationId xmlns:p14="http://schemas.microsoft.com/office/powerpoint/2010/main" val="2423911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92DFA-2180-4654-A667-98A4625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도시 추이</a:t>
            </a:r>
          </a:p>
        </p:txBody>
      </p:sp>
    </p:spTree>
    <p:extLst>
      <p:ext uri="{BB962C8B-B14F-4D97-AF65-F5344CB8AC3E}">
        <p14:creationId xmlns:p14="http://schemas.microsoft.com/office/powerpoint/2010/main" val="3209856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8C3E2F-B868-41D1-81E4-C1CF3FB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5581C-FCCD-4EE8-8770-229C7819C236}"/>
              </a:ext>
            </a:extLst>
          </p:cNvPr>
          <p:cNvSpPr txBox="1"/>
          <p:nvPr/>
        </p:nvSpPr>
        <p:spPr>
          <a:xfrm>
            <a:off x="553673" y="1543466"/>
            <a:ext cx="144290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선택한 도시 추이</a:t>
            </a:r>
          </a:p>
        </p:txBody>
      </p:sp>
    </p:spTree>
    <p:extLst>
      <p:ext uri="{BB962C8B-B14F-4D97-AF65-F5344CB8AC3E}">
        <p14:creationId xmlns:p14="http://schemas.microsoft.com/office/powerpoint/2010/main" val="1819272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1AE3-B121-46D1-90D6-70186331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30834-C115-4DB6-8034-20C33090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60573-E2D8-446E-9A4F-A48AC166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8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02F28-08ED-4DCD-80F7-7756EF40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126B7-FD7E-4FC8-89D0-58CD697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05384-172B-4D0C-B6EB-A920BB3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2216"/>
            <a:ext cx="5813571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DataBase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foreign_covid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FB1216-68FC-4C0E-9568-F2CFA73E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01968"/>
              </p:ext>
            </p:extLst>
          </p:nvPr>
        </p:nvGraphicFramePr>
        <p:xfrm>
          <a:off x="2720828" y="2036988"/>
          <a:ext cx="6750343" cy="278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833">
                  <a:extLst>
                    <a:ext uri="{9D8B030D-6E8A-4147-A177-3AD203B41FA5}">
                      <a16:colId xmlns:a16="http://schemas.microsoft.com/office/drawing/2014/main" val="3303416396"/>
                    </a:ext>
                  </a:extLst>
                </a:gridCol>
                <a:gridCol w="855773">
                  <a:extLst>
                    <a:ext uri="{9D8B030D-6E8A-4147-A177-3AD203B41FA5}">
                      <a16:colId xmlns:a16="http://schemas.microsoft.com/office/drawing/2014/main" val="2416278338"/>
                    </a:ext>
                  </a:extLst>
                </a:gridCol>
                <a:gridCol w="1539729">
                  <a:extLst>
                    <a:ext uri="{9D8B030D-6E8A-4147-A177-3AD203B41FA5}">
                      <a16:colId xmlns:a16="http://schemas.microsoft.com/office/drawing/2014/main" val="486296957"/>
                    </a:ext>
                  </a:extLst>
                </a:gridCol>
                <a:gridCol w="2704008">
                  <a:extLst>
                    <a:ext uri="{9D8B030D-6E8A-4147-A177-3AD203B41FA5}">
                      <a16:colId xmlns:a16="http://schemas.microsoft.com/office/drawing/2014/main" val="3439560769"/>
                    </a:ext>
                  </a:extLst>
                </a:gridCol>
              </a:tblGrid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집계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1975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continent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7480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50588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확진자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1398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227"/>
                  </a:ext>
                </a:extLst>
              </a:tr>
              <a:tr h="464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natDeathRate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확진률</a:t>
                      </a:r>
                      <a:r>
                        <a:rPr lang="ko-KR" altLang="en-US" dirty="0"/>
                        <a:t> 대비 사망률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82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4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80DE1-36B2-4820-8E19-F5BDB28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8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40179-1D7D-497F-87F5-7DF0CD9C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32E42-A682-4AFF-AD9B-0A1F270F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54D95-9326-4FF1-B111-7BF23933B3C0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벅스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실시간 차트</a:t>
            </a:r>
          </a:p>
        </p:txBody>
      </p:sp>
    </p:spTree>
    <p:extLst>
      <p:ext uri="{BB962C8B-B14F-4D97-AF65-F5344CB8AC3E}">
        <p14:creationId xmlns:p14="http://schemas.microsoft.com/office/powerpoint/2010/main" val="3923746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76EFFE-A727-4CAB-B03D-57B03827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0C035-B2DF-45F5-B8A0-A77CC01596A6}"/>
              </a:ext>
            </a:extLst>
          </p:cNvPr>
          <p:cNvSpPr txBox="1"/>
          <p:nvPr/>
        </p:nvSpPr>
        <p:spPr>
          <a:xfrm>
            <a:off x="385893" y="1551855"/>
            <a:ext cx="18371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오버</a:t>
            </a:r>
            <a:endParaRPr lang="en-US" altLang="ko-KR" dirty="0"/>
          </a:p>
          <a:p>
            <a:pPr algn="ctr"/>
            <a:r>
              <a:rPr lang="ko-KR" altLang="en-US" dirty="0" err="1"/>
              <a:t>툴팁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419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DDB09-E7BE-4D3C-8F5C-0313B4D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2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FD602-460D-4B30-9926-839DA7E2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6683C-44D1-4520-A6E4-32DD273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5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0076E-5810-40D4-8B37-B72CAFB2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4AC77-9B6E-4CD6-BC5A-06B999AF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8799B-99DD-48C5-87F8-8E184E04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67360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1B734-30C3-40A7-839A-E0031347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85600"/>
            <a:ext cx="4276725" cy="294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66088-0CB6-4F88-9B75-16B35A40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28825"/>
            <a:ext cx="4276725" cy="2524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CF7EB-C5A4-4E38-9141-28F131B4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87" y="1605749"/>
            <a:ext cx="4152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D40BC-A1E9-4B15-AA76-BCB0B30B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7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03E754-94A7-4F3E-BE32-242307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8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41B4E-7655-4466-93CF-62D23D49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87F67-C82B-4072-82AC-6E19E241EFB2}"/>
              </a:ext>
            </a:extLst>
          </p:cNvPr>
          <p:cNvSpPr txBox="1"/>
          <p:nvPr/>
        </p:nvSpPr>
        <p:spPr>
          <a:xfrm>
            <a:off x="553673" y="1543466"/>
            <a:ext cx="177846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스포츠 뉴스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7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39159-2F78-4957-9D6B-3218EE6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77B4E-9344-4AB7-8DDC-1C3F315A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D0B51-668E-4937-A9F2-A001BE3C4B8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MaLe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7076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1F42D-53A9-4B1D-8A26-8B0234C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63BB0-59C3-4DC7-AADC-107CE43E4D0C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4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EC8E22-121B-49CA-8E48-90EC850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D9233-84E6-477D-8BC7-14686C6E64AD}"/>
              </a:ext>
            </a:extLst>
          </p:cNvPr>
          <p:cNvSpPr txBox="1"/>
          <p:nvPr/>
        </p:nvSpPr>
        <p:spPr>
          <a:xfrm>
            <a:off x="427838" y="1543466"/>
            <a:ext cx="169457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cancer_res.html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87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0122A-B414-4534-88D6-3C898B33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F9A51-4BF8-4754-A8E1-9AF30B993DC4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60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4B8976-091A-4A79-A71E-CB384F38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00587-B3B5-4BBA-AD42-7459F05F858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57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F715-00E2-4EA9-8900-531196B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774B6-1A11-493A-96C0-66ABD36FADB5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538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EB0A5-277C-4AE7-B73D-36140431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38B56-9578-41E8-9BF8-76FEBCA13D21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iris_res.html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0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216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구조 </a:t>
            </a:r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F2C33-1C46-4C9A-9A5B-11DF8AD8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93" y="1144798"/>
            <a:ext cx="2999425" cy="3033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CCED61-4CC7-4D62-94A8-80DDA850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93" y="4178620"/>
            <a:ext cx="2999425" cy="2125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CA9E5A-EBB2-455C-80DA-BE02AAE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21" y="1104990"/>
            <a:ext cx="3531134" cy="56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8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005CE-D7A8-413A-BC2F-138D3E5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FBD7B-CB66-4400-A1CD-9585B4188E12}"/>
              </a:ext>
            </a:extLst>
          </p:cNvPr>
          <p:cNvSpPr txBox="1"/>
          <p:nvPr/>
        </p:nvSpPr>
        <p:spPr>
          <a:xfrm>
            <a:off x="553673" y="1543466"/>
            <a:ext cx="144290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79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BE0CC-A6AF-452F-A716-752BB095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49EF9-BF78-497F-B05B-D128A01B0507}"/>
              </a:ext>
            </a:extLst>
          </p:cNvPr>
          <p:cNvSpPr txBox="1"/>
          <p:nvPr/>
        </p:nvSpPr>
        <p:spPr>
          <a:xfrm>
            <a:off x="469783" y="1543466"/>
            <a:ext cx="16106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clust_res.html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21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13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</a:t>
            </a:r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67264"/>
              </p:ext>
            </p:extLst>
          </p:nvPr>
        </p:nvGraphicFramePr>
        <p:xfrm>
          <a:off x="1194616" y="1243668"/>
          <a:ext cx="98027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564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detail path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client -&gt; server parameter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dirty="0"/>
                        <a:t>params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686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seoul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covid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/crawl,</a:t>
                      </a:r>
                    </a:p>
                    <a:p>
                      <a:pPr latinLnBrk="1"/>
                      <a:r>
                        <a:rPr lang="en-US" altLang="ko-KR" dirty="0"/>
                        <a:t>/stock,</a:t>
                      </a:r>
                    </a:p>
                    <a:p>
                      <a:pPr latinLnBrk="1"/>
                      <a:r>
                        <a:rPr lang="en-US" altLang="ko-KR" dirty="0"/>
                        <a:t>/carto,</a:t>
                      </a:r>
                    </a:p>
                    <a:p>
                      <a:pPr latinLnBrk="1"/>
                      <a:r>
                        <a:rPr lang="en-US" altLang="ko-KR" dirty="0"/>
                        <a:t>/cloud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61CAC9-4C9C-404A-A44E-D91E7B13F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7785"/>
              </p:ext>
            </p:extLst>
          </p:nvPr>
        </p:nvGraphicFramePr>
        <p:xfrm>
          <a:off x="1194615" y="4261188"/>
          <a:ext cx="9802767" cy="1214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745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537391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1141627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972295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315590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826603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1065516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12142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MaLe.html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menu, weather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/class,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upcls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regre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clust</a:t>
                      </a:r>
                      <a:r>
                        <a:rPr lang="en-US" altLang="ko-KR" dirty="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7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DFEB-C8FE-411D-9DE1-205CBD53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404"/>
            <a:ext cx="4337050" cy="612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Routing - /</a:t>
            </a:r>
            <a:r>
              <a:rPr lang="en-US" altLang="ko-KR" sz="3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seoul</a:t>
            </a:r>
            <a:endParaRPr lang="ko-KR" altLang="en-US" sz="3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BD18E0F-331B-44DB-9CDA-EEB33B38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22698"/>
              </p:ext>
            </p:extLst>
          </p:nvPr>
        </p:nvGraphicFramePr>
        <p:xfrm>
          <a:off x="779417" y="1144178"/>
          <a:ext cx="10633165" cy="510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43">
                  <a:extLst>
                    <a:ext uri="{9D8B030D-6E8A-4147-A177-3AD203B41FA5}">
                      <a16:colId xmlns:a16="http://schemas.microsoft.com/office/drawing/2014/main" val="3520010398"/>
                    </a:ext>
                  </a:extLst>
                </a:gridCol>
                <a:gridCol w="1331014">
                  <a:extLst>
                    <a:ext uri="{9D8B030D-6E8A-4147-A177-3AD203B41FA5}">
                      <a16:colId xmlns:a16="http://schemas.microsoft.com/office/drawing/2014/main" val="218820364"/>
                    </a:ext>
                  </a:extLst>
                </a:gridCol>
                <a:gridCol w="897313">
                  <a:extLst>
                    <a:ext uri="{9D8B030D-6E8A-4147-A177-3AD203B41FA5}">
                      <a16:colId xmlns:a16="http://schemas.microsoft.com/office/drawing/2014/main" val="392381023"/>
                    </a:ext>
                  </a:extLst>
                </a:gridCol>
                <a:gridCol w="1480568">
                  <a:extLst>
                    <a:ext uri="{9D8B030D-6E8A-4147-A177-3AD203B41FA5}">
                      <a16:colId xmlns:a16="http://schemas.microsoft.com/office/drawing/2014/main" val="3851859099"/>
                    </a:ext>
                  </a:extLst>
                </a:gridCol>
                <a:gridCol w="1824539">
                  <a:extLst>
                    <a:ext uri="{9D8B030D-6E8A-4147-A177-3AD203B41FA5}">
                      <a16:colId xmlns:a16="http://schemas.microsoft.com/office/drawing/2014/main" val="2014223275"/>
                    </a:ext>
                  </a:extLst>
                </a:gridCol>
                <a:gridCol w="1479397">
                  <a:extLst>
                    <a:ext uri="{9D8B030D-6E8A-4147-A177-3AD203B41FA5}">
                      <a16:colId xmlns:a16="http://schemas.microsoft.com/office/drawing/2014/main" val="2840604890"/>
                    </a:ext>
                  </a:extLst>
                </a:gridCol>
                <a:gridCol w="2064991">
                  <a:extLst>
                    <a:ext uri="{9D8B030D-6E8A-4147-A177-3AD203B41FA5}">
                      <a16:colId xmlns:a16="http://schemas.microsoft.com/office/drawing/2014/main" val="467508576"/>
                    </a:ext>
                  </a:extLst>
                </a:gridCol>
              </a:tblGrid>
              <a:tr h="488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detail path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method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client -&gt; server parameter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html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server -&gt; html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params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다음 행선지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9082"/>
                  </a:ext>
                </a:extLst>
              </a:tr>
              <a:tr h="98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/crime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cctv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2061"/>
                  </a:ext>
                </a:extLst>
              </a:tr>
              <a:tr h="11099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/park</a:t>
                      </a:r>
                    </a:p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dist_list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4672"/>
                  </a:ext>
                </a:extLst>
              </a:tr>
              <a:tr h="107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distinct, name/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park_res.html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park_res_dist.html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dist_result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3499"/>
                  </a:ext>
                </a:extLst>
              </a:tr>
              <a:tr h="31931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seoul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/area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park_de.html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menu,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weather,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option_dict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mtime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41878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/count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7396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area_ratio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95713"/>
                  </a:ext>
                </a:extLst>
              </a:tr>
              <a:tr h="319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per_person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1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1367</Words>
  <Application>Microsoft Office PowerPoint</Application>
  <PresentationFormat>와이드스크린</PresentationFormat>
  <Paragraphs>466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6" baseType="lpstr">
      <vt:lpstr>Microsoft GothicNeo</vt:lpstr>
      <vt:lpstr>Arial</vt:lpstr>
      <vt:lpstr>Calibri</vt:lpstr>
      <vt:lpstr>Calibri Light</vt:lpstr>
      <vt:lpstr>Office 테마</vt:lpstr>
      <vt:lpstr>Flask 페이지 설계</vt:lpstr>
      <vt:lpstr>  DataBase 설계(테이블)</vt:lpstr>
      <vt:lpstr>  DataBase 설계(age_gender)</vt:lpstr>
      <vt:lpstr>  DataBase 설계(covid_status)</vt:lpstr>
      <vt:lpstr>  DataBase 설계(foreign_covid)</vt:lpstr>
      <vt:lpstr>  파일 구조 – 데이터 분석</vt:lpstr>
      <vt:lpstr>  파일 구조 – 머신러닝</vt:lpstr>
      <vt:lpstr>  Routing - 메인</vt:lpstr>
      <vt:lpstr>  Routing - /seoul</vt:lpstr>
      <vt:lpstr>  Routing - /seoul</vt:lpstr>
      <vt:lpstr>  Routing - /seoul</vt:lpstr>
      <vt:lpstr>  Routing - /covid</vt:lpstr>
      <vt:lpstr>  Routing - /carto</vt:lpstr>
      <vt:lpstr>  Routing - /crawl</vt:lpstr>
      <vt:lpstr>  Routing - /cloud</vt:lpstr>
      <vt:lpstr>  Routing - /class</vt:lpstr>
      <vt:lpstr>  Routing - /upcls</vt:lpstr>
      <vt:lpstr>  Routing - /regre</vt:lpstr>
      <vt:lpstr>  Routing - /clust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페이지 설계</dc:title>
  <dc:creator>지 우연</dc:creator>
  <cp:lastModifiedBy>지 우연</cp:lastModifiedBy>
  <cp:revision>24</cp:revision>
  <dcterms:created xsi:type="dcterms:W3CDTF">2020-12-24T05:36:39Z</dcterms:created>
  <dcterms:modified xsi:type="dcterms:W3CDTF">2021-01-22T08:02:01Z</dcterms:modified>
</cp:coreProperties>
</file>